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6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293" r:id="rId10"/>
    <p:sldId id="294" r:id="rId11"/>
    <p:sldId id="295" r:id="rId12"/>
    <p:sldId id="292" r:id="rId13"/>
    <p:sldId id="300" r:id="rId14"/>
    <p:sldId id="297" r:id="rId15"/>
    <p:sldId id="296" r:id="rId16"/>
    <p:sldId id="298" r:id="rId17"/>
    <p:sldId id="301" r:id="rId18"/>
    <p:sldId id="308" r:id="rId19"/>
    <p:sldId id="302" r:id="rId20"/>
    <p:sldId id="307" r:id="rId21"/>
    <p:sldId id="303" r:id="rId22"/>
    <p:sldId id="304" r:id="rId23"/>
    <p:sldId id="305" r:id="rId24"/>
    <p:sldId id="317" r:id="rId25"/>
    <p:sldId id="306" r:id="rId26"/>
    <p:sldId id="309" r:id="rId27"/>
    <p:sldId id="310" r:id="rId28"/>
    <p:sldId id="311" r:id="rId29"/>
    <p:sldId id="312" r:id="rId30"/>
    <p:sldId id="313" r:id="rId31"/>
    <p:sldId id="314" r:id="rId32"/>
    <p:sldId id="315" r:id="rId33"/>
    <p:sldId id="316" r:id="rId34"/>
    <p:sldId id="285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2805"/>
  </p:normalViewPr>
  <p:slideViewPr>
    <p:cSldViewPr snapToGrid="0" snapToObjects="1">
      <p:cViewPr>
        <p:scale>
          <a:sx n="81" d="100"/>
          <a:sy n="81" d="100"/>
        </p:scale>
        <p:origin x="1152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机器学习性能其他评价指标（推荐阅读） 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charleshm.github.io</a:t>
            </a:r>
            <a:r>
              <a:rPr kumimoji="1" lang="en-US" altLang="zh-CN" dirty="0"/>
              <a:t>/2016/03/Model-Performance/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824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文本分析的发展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分词、词性、词频、词云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文本比较、文本相似度、文本聚类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的文本分析示例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用于检验词典（</a:t>
            </a:r>
            <a:r>
              <a:rPr lang="zh-CN" altLang="en-US" b="1" dirty="0"/>
              <a:t>准确率、精确率、召回率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6F105-DE50-F945-8D5D-83C2C88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机器学习性能指标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E8A84-E90E-184A-9F40-6C49AC0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753035"/>
            <a:ext cx="5517931" cy="574742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假设有</a:t>
            </a:r>
            <a:r>
              <a:rPr lang="en-US" altLang="zh-CN" sz="2400" dirty="0"/>
              <a:t>60</a:t>
            </a:r>
            <a:r>
              <a:rPr lang="zh-CN" altLang="en-US" sz="2400" dirty="0"/>
              <a:t>个正样本，</a:t>
            </a:r>
            <a:r>
              <a:rPr lang="en-US" altLang="zh-CN" sz="2400" dirty="0"/>
              <a:t>40</a:t>
            </a:r>
            <a:r>
              <a:rPr lang="zh-CN" altLang="en-US" sz="2400" dirty="0"/>
              <a:t>个负样本，要找出所有的正样本，系统查找出</a:t>
            </a:r>
            <a:r>
              <a:rPr lang="en-US" altLang="zh-CN" sz="2400" dirty="0"/>
              <a:t>50</a:t>
            </a:r>
            <a:r>
              <a:rPr lang="zh-CN" altLang="en-US" sz="2400" dirty="0"/>
              <a:t>个，其中只有</a:t>
            </a:r>
            <a:r>
              <a:rPr lang="en-US" altLang="zh-CN" sz="2400" dirty="0"/>
              <a:t>40</a:t>
            </a:r>
            <a:r>
              <a:rPr lang="zh-CN" altLang="en-US" sz="2400" dirty="0"/>
              <a:t>个是真正的正样本。</a:t>
            </a:r>
            <a:endParaRPr lang="en-US" altLang="zh-CN" sz="2400" dirty="0"/>
          </a:p>
          <a:p>
            <a:pPr lvl="1"/>
            <a:r>
              <a:rPr lang="en-US" altLang="zh-CN" sz="2000" dirty="0"/>
              <a:t>TP: </a:t>
            </a:r>
            <a:r>
              <a:rPr lang="zh-CN" altLang="en-US" sz="2000" dirty="0"/>
              <a:t>将正类预测为正类数 </a:t>
            </a:r>
            <a:r>
              <a:rPr lang="en-US" altLang="zh-CN" sz="2000" dirty="0"/>
              <a:t>40</a:t>
            </a:r>
          </a:p>
          <a:p>
            <a:pPr lvl="1"/>
            <a:r>
              <a:rPr lang="en-US" altLang="zh-CN" sz="2000" dirty="0"/>
              <a:t>FN: </a:t>
            </a:r>
            <a:r>
              <a:rPr lang="zh-CN" altLang="en-US" sz="2000" dirty="0"/>
              <a:t>将正类预测为负类数 </a:t>
            </a:r>
            <a:r>
              <a:rPr lang="en-US" altLang="zh-CN" sz="2000" dirty="0"/>
              <a:t>20</a:t>
            </a:r>
          </a:p>
          <a:p>
            <a:pPr lvl="1"/>
            <a:r>
              <a:rPr lang="en-US" altLang="zh-CN" sz="2000" dirty="0"/>
              <a:t>FP: </a:t>
            </a:r>
            <a:r>
              <a:rPr lang="zh-CN" altLang="en-US" sz="2000" dirty="0"/>
              <a:t>将负类预测为正类数 </a:t>
            </a:r>
            <a:r>
              <a:rPr lang="en-US" altLang="zh-CN" sz="2000" dirty="0"/>
              <a:t>10</a:t>
            </a:r>
          </a:p>
          <a:p>
            <a:pPr lvl="1"/>
            <a:r>
              <a:rPr lang="en-US" altLang="zh-CN" sz="2000" dirty="0"/>
              <a:t>TN: </a:t>
            </a:r>
            <a:r>
              <a:rPr lang="zh-CN" altLang="en-US" sz="2000" dirty="0"/>
              <a:t>将负类预测为负类数 </a:t>
            </a:r>
            <a:r>
              <a:rPr lang="en-US" altLang="zh-CN" sz="2000" dirty="0"/>
              <a:t>30</a:t>
            </a:r>
          </a:p>
          <a:p>
            <a:br>
              <a:rPr lang="en-US" altLang="zh-CN" sz="2400" dirty="0"/>
            </a:br>
            <a:r>
              <a:rPr lang="zh-CN" altLang="en-US" sz="2400" b="1" dirty="0"/>
              <a:t>准确率</a:t>
            </a:r>
            <a:r>
              <a:rPr lang="en-US" altLang="zh-CN" sz="2400" dirty="0"/>
              <a:t>(accuracy) = </a:t>
            </a:r>
            <a:r>
              <a:rPr lang="zh-CN" altLang="en-US" sz="2400" dirty="0"/>
              <a:t>预测对的</a:t>
            </a:r>
            <a:r>
              <a:rPr lang="en-US" altLang="zh-CN" sz="2400" dirty="0"/>
              <a:t>/</a:t>
            </a:r>
            <a:r>
              <a:rPr lang="zh-CN" altLang="en-US" sz="2400" dirty="0"/>
              <a:t>所有 </a:t>
            </a:r>
            <a:r>
              <a:rPr lang="en-US" altLang="zh-CN" sz="2400" dirty="0"/>
              <a:t>= (TP+TN)/(TP+FN+FP+TN) = 70%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精确率</a:t>
            </a:r>
            <a:r>
              <a:rPr lang="en-US" altLang="zh-CN" sz="2400" dirty="0"/>
              <a:t>(precision) = TP/(TP+FP) = 80%</a:t>
            </a:r>
            <a:r>
              <a:rPr lang="zh-CN" altLang="en-US" sz="2400" dirty="0"/>
              <a:t>（查准率）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召回率</a:t>
            </a:r>
            <a:r>
              <a:rPr lang="en-US" altLang="zh-CN" sz="2400" dirty="0"/>
              <a:t>(recall) = TP/(TP+FN) = 2/3</a:t>
            </a:r>
            <a:r>
              <a:rPr lang="zh-CN" altLang="en-US" sz="2400" dirty="0"/>
              <a:t>（查全率）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5D0F4-F1FF-4740-8BFC-E73E7F47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18/6/6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B1BD1-76CC-8941-84A8-79166F5F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24B92-9512-0F42-92BA-978B3B14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7A7B5-8ECB-7548-AA47-98EB2C96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34" y="56917"/>
            <a:ext cx="3578366" cy="6494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E3E96E-8DC3-6048-B70E-E010BEC00865}"/>
              </a:ext>
            </a:extLst>
          </p:cNvPr>
          <p:cNvSpPr txBox="1"/>
          <p:nvPr/>
        </p:nvSpPr>
        <p:spPr>
          <a:xfrm>
            <a:off x="6574221" y="14504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TP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CAD22-C1F2-0D4D-8BA7-4776DDDB4C0E}"/>
              </a:ext>
            </a:extLst>
          </p:cNvPr>
          <p:cNvSpPr txBox="1"/>
          <p:nvPr/>
        </p:nvSpPr>
        <p:spPr>
          <a:xfrm>
            <a:off x="7972097" y="9819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TN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829B7C-0560-5D47-BB6C-AE587FF4ECE7}"/>
              </a:ext>
            </a:extLst>
          </p:cNvPr>
          <p:cNvSpPr txBox="1"/>
          <p:nvPr/>
        </p:nvSpPr>
        <p:spPr>
          <a:xfrm>
            <a:off x="7761142" y="14526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FP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860190-E886-A244-80C5-4FD6BA708E59}"/>
              </a:ext>
            </a:extLst>
          </p:cNvPr>
          <p:cNvSpPr txBox="1"/>
          <p:nvPr/>
        </p:nvSpPr>
        <p:spPr>
          <a:xfrm>
            <a:off x="6005914" y="11666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9793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763F4E-FD74-204C-AA70-E3CD240FC7CE}"/>
              </a:ext>
            </a:extLst>
          </p:cNvPr>
          <p:cNvSpPr txBox="1"/>
          <p:nvPr/>
        </p:nvSpPr>
        <p:spPr>
          <a:xfrm>
            <a:off x="6796586" y="150569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8B8F4-2A2D-B84C-A990-783D38A3951A}"/>
              </a:ext>
            </a:extLst>
          </p:cNvPr>
          <p:cNvSpPr txBox="1"/>
          <p:nvPr/>
        </p:nvSpPr>
        <p:spPr>
          <a:xfrm>
            <a:off x="6322223" y="2369095"/>
            <a:ext cx="18293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情感词累加统计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D7AA5-6500-D54E-9E7C-5E4B5D36CC4F}"/>
              </a:ext>
            </a:extLst>
          </p:cNvPr>
          <p:cNvSpPr txBox="1"/>
          <p:nvPr/>
        </p:nvSpPr>
        <p:spPr>
          <a:xfrm>
            <a:off x="6913730" y="315211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698EA-EAFD-A642-A569-856B465BEC4D}"/>
              </a:ext>
            </a:extLst>
          </p:cNvPr>
          <p:cNvSpPr txBox="1"/>
          <p:nvPr/>
        </p:nvSpPr>
        <p:spPr>
          <a:xfrm>
            <a:off x="5605476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主观句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81738-3D0F-314B-8459-3C86FF4C2701}"/>
              </a:ext>
            </a:extLst>
          </p:cNvPr>
          <p:cNvSpPr txBox="1"/>
          <p:nvPr/>
        </p:nvSpPr>
        <p:spPr>
          <a:xfrm>
            <a:off x="7908809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客观句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0FF09-3C25-0741-BFF2-6801F8338000}"/>
              </a:ext>
            </a:extLst>
          </p:cNvPr>
          <p:cNvSpPr txBox="1"/>
          <p:nvPr/>
        </p:nvSpPr>
        <p:spPr>
          <a:xfrm>
            <a:off x="6913729" y="5117910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语义网络分析（</a:t>
            </a:r>
            <a:r>
              <a:rPr lang="en-US" altLang="zh-CN" dirty="0"/>
              <a:t> semantic</a:t>
            </a:r>
            <a:r>
              <a:rPr lang="zh-CN" altLang="en-US" dirty="0"/>
              <a:t> 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57488</TotalTime>
  <Words>3056</Words>
  <Application>Microsoft Macintosh PowerPoint</Application>
  <PresentationFormat>全屏显示(4:3)</PresentationFormat>
  <Paragraphs>419</Paragraphs>
  <Slides>34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2" baseType="lpstr">
      <vt:lpstr>等线</vt:lpstr>
      <vt:lpstr>等线</vt:lpstr>
      <vt:lpstr>SimSun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机器学习性能指标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高级应用4：语义网络分析（ semantic ）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397</cp:revision>
  <dcterms:created xsi:type="dcterms:W3CDTF">2017-11-09T00:07:20Z</dcterms:created>
  <dcterms:modified xsi:type="dcterms:W3CDTF">2018-06-06T03:51:51Z</dcterms:modified>
</cp:coreProperties>
</file>